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9" r:id="rId2"/>
    <p:sldId id="260" r:id="rId3"/>
    <p:sldId id="262" r:id="rId4"/>
    <p:sldId id="271" r:id="rId5"/>
    <p:sldId id="263" r:id="rId6"/>
    <p:sldId id="273" r:id="rId7"/>
    <p:sldId id="264" r:id="rId8"/>
    <p:sldId id="268" r:id="rId9"/>
    <p:sldId id="269" r:id="rId10"/>
    <p:sldId id="270" r:id="rId11"/>
    <p:sldId id="274" r:id="rId12"/>
    <p:sldId id="265" r:id="rId13"/>
    <p:sldId id="272" r:id="rId14"/>
    <p:sldId id="280" r:id="rId15"/>
    <p:sldId id="281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>
        <p:scale>
          <a:sx n="65" d="100"/>
          <a:sy n="65" d="100"/>
        </p:scale>
        <p:origin x="131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E5E8C-FB1E-4E62-A9A6-79962A109057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2F87A-8EA1-44A5-ABA6-1605B8E31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9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E07D3-91B1-4AD9-AA18-A21C87CC81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5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10" y="3390585"/>
            <a:ext cx="7993856" cy="1305263"/>
          </a:xfrm>
        </p:spPr>
        <p:txBody>
          <a:bodyPr>
            <a:noAutofit/>
          </a:bodyPr>
          <a:lstStyle/>
          <a:p>
            <a:r>
              <a:rPr lang="en-US" sz="3600" dirty="0"/>
              <a:t>Person-</a:t>
            </a:r>
            <a:r>
              <a:rPr lang="en-US" sz="3600" dirty="0" err="1"/>
              <a:t>centred</a:t>
            </a:r>
            <a:r>
              <a:rPr lang="en-US" sz="3600" dirty="0"/>
              <a:t> HIV patient monitoring and birth defect surveillance </a:t>
            </a:r>
            <a:r>
              <a:rPr lang="en-US" sz="3600" dirty="0" err="1"/>
              <a:t>programme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138" y="4973241"/>
            <a:ext cx="6858000" cy="1074132"/>
          </a:xfrm>
        </p:spPr>
        <p:txBody>
          <a:bodyPr>
            <a:normAutofit/>
          </a:bodyPr>
          <a:lstStyle/>
          <a:p>
            <a:r>
              <a:rPr lang="en-US" sz="2800" dirty="0"/>
              <a:t>Thokozani Kalua MBBS MSc</a:t>
            </a:r>
          </a:p>
          <a:p>
            <a:r>
              <a:rPr lang="en-US" sz="2800" dirty="0"/>
              <a:t>Malawi Ministry of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F18A1C-C1F3-4FE3-B0BC-4602E99BD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757" y="1583731"/>
            <a:ext cx="1254762" cy="136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medical records (example)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6089"/>
            <a:ext cx="8229600" cy="3574184"/>
          </a:xfrm>
        </p:spPr>
      </p:pic>
    </p:spTree>
    <p:extLst>
      <p:ext uri="{BB962C8B-B14F-4D97-AF65-F5344CB8AC3E}">
        <p14:creationId xmlns:p14="http://schemas.microsoft.com/office/powerpoint/2010/main" val="37853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is mainly clinical and not laboratory</a:t>
            </a:r>
          </a:p>
          <a:p>
            <a:r>
              <a:rPr lang="en-US" dirty="0"/>
              <a:t>Reporting is basic</a:t>
            </a:r>
          </a:p>
          <a:p>
            <a:r>
              <a:rPr lang="en-US" dirty="0" smtClean="0"/>
              <a:t>Under-reporting </a:t>
            </a:r>
          </a:p>
          <a:p>
            <a:pPr lvl="1"/>
            <a:r>
              <a:rPr lang="en-US" dirty="0" smtClean="0"/>
              <a:t>About 1% of patients reported to have </a:t>
            </a:r>
            <a:r>
              <a:rPr lang="en-US" b="1" dirty="0" smtClean="0"/>
              <a:t>any</a:t>
            </a:r>
            <a:r>
              <a:rPr lang="en-US" dirty="0" smtClean="0"/>
              <a:t> side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reductions of medicines</a:t>
            </a:r>
          </a:p>
          <a:p>
            <a:pPr lvl="1"/>
            <a:r>
              <a:rPr lang="en-US" dirty="0" smtClean="0"/>
              <a:t>Free up resources that can be used to strengthen health systems and to set up monitoring systems?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defects surveillance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</a:t>
            </a:r>
          </a:p>
          <a:p>
            <a:r>
              <a:rPr lang="en-US" dirty="0" smtClean="0"/>
              <a:t>Recruited 21.9% of study target</a:t>
            </a:r>
          </a:p>
          <a:p>
            <a:r>
              <a:rPr lang="en-US" dirty="0" smtClean="0"/>
              <a:t>0.57% had a major birth defect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monitoring of ARVs still remain</a:t>
            </a:r>
          </a:p>
          <a:p>
            <a:r>
              <a:rPr lang="en-US" dirty="0" smtClean="0"/>
              <a:t>Need to develop robust integrated systems for patient monitoring and systematic reporting</a:t>
            </a:r>
          </a:p>
          <a:p>
            <a:pPr lvl="1"/>
            <a:r>
              <a:rPr lang="en-US" dirty="0" smtClean="0"/>
              <a:t>Routine</a:t>
            </a:r>
          </a:p>
          <a:p>
            <a:pPr lvl="1"/>
            <a:r>
              <a:rPr lang="en-US" smtClean="0"/>
              <a:t>Active </a:t>
            </a:r>
            <a:endParaRPr lang="en-US" dirty="0" smtClean="0"/>
          </a:p>
          <a:p>
            <a:r>
              <a:rPr lang="en-US" dirty="0" smtClean="0"/>
              <a:t>Need to strengthen health systems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93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26" y="1896961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listening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865"/>
            <a:ext cx="8229600" cy="5132438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First line regimens</a:t>
            </a:r>
          </a:p>
          <a:p>
            <a:pPr lvl="1"/>
            <a:r>
              <a:rPr lang="en-US" sz="3200" dirty="0" smtClean="0"/>
              <a:t>d4T (40), 3TC, NVP and </a:t>
            </a:r>
            <a:r>
              <a:rPr lang="en-US" sz="3200" dirty="0" smtClean="0"/>
              <a:t>d4T (30</a:t>
            </a:r>
            <a:r>
              <a:rPr lang="en-US" sz="3200" dirty="0"/>
              <a:t>), 3TC, NVP</a:t>
            </a:r>
          </a:p>
          <a:p>
            <a:pPr lvl="1"/>
            <a:r>
              <a:rPr lang="en-US" sz="3200" dirty="0" smtClean="0"/>
              <a:t>TDF, 3TC, EFV</a:t>
            </a:r>
          </a:p>
          <a:p>
            <a:pPr lvl="1"/>
            <a:r>
              <a:rPr lang="en-US" sz="3200" dirty="0" smtClean="0"/>
              <a:t>TDF, 3TC, DTG</a:t>
            </a:r>
            <a:endParaRPr lang="en-US" sz="3200" dirty="0"/>
          </a:p>
          <a:p>
            <a:r>
              <a:rPr lang="en-US" sz="3800" dirty="0" smtClean="0"/>
              <a:t>Choice of first line regimens</a:t>
            </a:r>
          </a:p>
          <a:p>
            <a:pPr lvl="1"/>
            <a:r>
              <a:rPr lang="en-US" sz="3200" dirty="0" smtClean="0"/>
              <a:t>Efficacious</a:t>
            </a:r>
          </a:p>
          <a:p>
            <a:pPr lvl="1"/>
            <a:r>
              <a:rPr lang="en-US" sz="3200" dirty="0" smtClean="0"/>
              <a:t>Available as a fixed dose combination</a:t>
            </a:r>
          </a:p>
          <a:p>
            <a:pPr lvl="1"/>
            <a:r>
              <a:rPr lang="en-US" sz="3200" dirty="0" smtClean="0"/>
              <a:t>Safe in pregnancy and in patients with TB</a:t>
            </a:r>
          </a:p>
          <a:p>
            <a:pPr lvl="1"/>
            <a:r>
              <a:rPr lang="en-US" sz="3200" dirty="0" smtClean="0"/>
              <a:t>Tolerable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13" y="274639"/>
            <a:ext cx="895718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Program built on publi</a:t>
            </a:r>
            <a:r>
              <a:rPr lang="en-US" dirty="0" smtClean="0"/>
              <a:t>c health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Minimal laboratory monitoring</a:t>
            </a:r>
          </a:p>
          <a:p>
            <a:pPr lvl="1"/>
            <a:r>
              <a:rPr lang="en-US" dirty="0" smtClean="0"/>
              <a:t>No baseline laboratory monitoring</a:t>
            </a:r>
          </a:p>
          <a:p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739 sites (2018 Q1)</a:t>
            </a:r>
          </a:p>
          <a:p>
            <a:pPr lvl="1"/>
            <a:r>
              <a:rPr lang="en-US" dirty="0" smtClean="0"/>
              <a:t>Limited infrastructure capacity</a:t>
            </a:r>
          </a:p>
          <a:p>
            <a:r>
              <a:rPr lang="en-US" dirty="0" smtClean="0"/>
              <a:t>Weak health workforce</a:t>
            </a:r>
          </a:p>
          <a:p>
            <a:pPr lvl="1"/>
            <a:r>
              <a:rPr lang="en-US" dirty="0" smtClean="0"/>
              <a:t>Numbers and expertise</a:t>
            </a:r>
          </a:p>
          <a:p>
            <a:pPr lvl="1"/>
            <a:r>
              <a:rPr lang="en-US" dirty="0" smtClean="0"/>
              <a:t>Task-shifting</a:t>
            </a:r>
          </a:p>
          <a:p>
            <a:r>
              <a:rPr lang="en-US" dirty="0" smtClean="0"/>
              <a:t>Simple integrated guidelines</a:t>
            </a:r>
          </a:p>
          <a:p>
            <a:r>
              <a:rPr lang="en-US" dirty="0" smtClean="0"/>
              <a:t>Simple M&amp;E tools</a:t>
            </a:r>
          </a:p>
          <a:p>
            <a:pPr lvl="1"/>
            <a:r>
              <a:rPr lang="en-US" dirty="0" smtClean="0"/>
              <a:t>Manual and electronic</a:t>
            </a:r>
          </a:p>
          <a:p>
            <a:pPr lvl="1"/>
            <a:r>
              <a:rPr lang="en-US" dirty="0" smtClean="0"/>
              <a:t>Support clinical decision-making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042086" y="1155035"/>
            <a:ext cx="2865940" cy="5643282"/>
            <a:chOff x="7277099" y="-1408566"/>
            <a:chExt cx="3716174" cy="7317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77099" y="-1408566"/>
              <a:ext cx="3714751" cy="491376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81863" y="3222863"/>
              <a:ext cx="3711410" cy="2686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04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Evolution of the ART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Better drugs</a:t>
            </a:r>
          </a:p>
          <a:p>
            <a:pPr lvl="1"/>
            <a:r>
              <a:rPr lang="en-US" sz="3200" dirty="0"/>
              <a:t>More </a:t>
            </a:r>
            <a:r>
              <a:rPr lang="en-US" sz="3200" dirty="0" smtClean="0"/>
              <a:t>potent; more durable; convenient; better tolerated; and fewer drug interactions</a:t>
            </a:r>
          </a:p>
          <a:p>
            <a:r>
              <a:rPr lang="en-US" sz="3600" dirty="0" smtClean="0"/>
              <a:t>Increasing </a:t>
            </a:r>
            <a:r>
              <a:rPr lang="en-US" sz="3600" dirty="0"/>
              <a:t>access</a:t>
            </a:r>
          </a:p>
          <a:p>
            <a:pPr lvl="1"/>
            <a:r>
              <a:rPr lang="en-US" sz="3000" dirty="0" smtClean="0"/>
              <a:t>Option B+ in 2011, universal </a:t>
            </a:r>
            <a:r>
              <a:rPr lang="en-US" sz="3000" dirty="0"/>
              <a:t>eligibility (2016)</a:t>
            </a:r>
          </a:p>
          <a:p>
            <a:pPr lvl="1"/>
            <a:r>
              <a:rPr lang="en-US" sz="3000" dirty="0" smtClean="0"/>
              <a:t>760,000 </a:t>
            </a:r>
            <a:r>
              <a:rPr lang="en-US" sz="3000" dirty="0"/>
              <a:t>PLHIV on </a:t>
            </a:r>
            <a:r>
              <a:rPr lang="en-US" sz="3000" dirty="0" smtClean="0"/>
              <a:t>ART</a:t>
            </a:r>
          </a:p>
          <a:p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of ARVs in settings with health system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clinic monitoring checklist for screening</a:t>
            </a:r>
          </a:p>
          <a:p>
            <a:r>
              <a:rPr lang="en-US" dirty="0" smtClean="0"/>
              <a:t>Electronic </a:t>
            </a:r>
            <a:r>
              <a:rPr lang="en-US" dirty="0"/>
              <a:t>medical records to aid clinical decisions</a:t>
            </a:r>
          </a:p>
          <a:p>
            <a:pPr lvl="1"/>
            <a:r>
              <a:rPr lang="en-US" dirty="0"/>
              <a:t>55% of patients at a site with EMRS</a:t>
            </a:r>
          </a:p>
          <a:p>
            <a:r>
              <a:rPr lang="en-US" dirty="0" smtClean="0"/>
              <a:t>Supervision of health care workers </a:t>
            </a:r>
          </a:p>
          <a:p>
            <a:pPr lvl="1"/>
            <a:r>
              <a:rPr lang="en-US" dirty="0" smtClean="0"/>
              <a:t>Important with task-shifting</a:t>
            </a:r>
          </a:p>
          <a:p>
            <a:r>
              <a:rPr lang="en-US" dirty="0" smtClean="0"/>
              <a:t>Pharmacovigilance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Pharmacovigilance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49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Dedicated chapter introduced </a:t>
            </a:r>
            <a:r>
              <a:rPr lang="en-US" dirty="0"/>
              <a:t>with Malawi Guidelines for Clinical Management of HIV in Children and Adults, 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Edition</a:t>
            </a:r>
          </a:p>
          <a:p>
            <a:r>
              <a:rPr lang="en-US" dirty="0" smtClean="0"/>
              <a:t>Critical system intervention</a:t>
            </a:r>
          </a:p>
          <a:p>
            <a:pPr lvl="1"/>
            <a:r>
              <a:rPr lang="en-US" dirty="0" smtClean="0"/>
              <a:t>Public health approach – rapid scale-up</a:t>
            </a:r>
          </a:p>
          <a:p>
            <a:pPr lvl="1"/>
            <a:r>
              <a:rPr lang="en-US" dirty="0" smtClean="0"/>
              <a:t>Longer life on ART due to efficacy</a:t>
            </a:r>
          </a:p>
          <a:p>
            <a:pPr lvl="1"/>
            <a:r>
              <a:rPr lang="en-US" dirty="0" smtClean="0"/>
              <a:t>Early adopters</a:t>
            </a:r>
          </a:p>
          <a:p>
            <a:pPr lvl="1"/>
            <a:r>
              <a:rPr lang="en-US" dirty="0" smtClean="0"/>
              <a:t>Rapid availability of medicines to the market with need for further monitoring during implementation</a:t>
            </a:r>
          </a:p>
          <a:p>
            <a:pPr lvl="2"/>
            <a:r>
              <a:rPr lang="en-US" dirty="0" smtClean="0"/>
              <a:t>Especially in some population groups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patient records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9368"/>
            <a:ext cx="9241664" cy="6508955"/>
          </a:xfrm>
        </p:spPr>
      </p:pic>
      <p:sp>
        <p:nvSpPr>
          <p:cNvPr id="7" name="Rounded Rectangle 6"/>
          <p:cNvSpPr/>
          <p:nvPr/>
        </p:nvSpPr>
        <p:spPr>
          <a:xfrm>
            <a:off x="2917586" y="3706761"/>
            <a:ext cx="353962" cy="302833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medical records (example)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80363"/>
            <a:ext cx="8229600" cy="3565636"/>
          </a:xfrm>
        </p:spPr>
      </p:pic>
    </p:spTree>
    <p:extLst>
      <p:ext uri="{BB962C8B-B14F-4D97-AF65-F5344CB8AC3E}">
        <p14:creationId xmlns:p14="http://schemas.microsoft.com/office/powerpoint/2010/main" val="604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</a:t>
            </a:r>
            <a:r>
              <a:rPr lang="en-US" dirty="0" smtClean="0"/>
              <a:t>c medical records (example)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4830"/>
            <a:ext cx="8229600" cy="3656703"/>
          </a:xfrm>
        </p:spPr>
      </p:pic>
    </p:spTree>
    <p:extLst>
      <p:ext uri="{BB962C8B-B14F-4D97-AF65-F5344CB8AC3E}">
        <p14:creationId xmlns:p14="http://schemas.microsoft.com/office/powerpoint/2010/main" val="26415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7969</TotalTime>
  <Words>362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Raleway</vt:lpstr>
      <vt:lpstr>Roboto</vt:lpstr>
      <vt:lpstr>AIDS 2016_Template</vt:lpstr>
      <vt:lpstr>Person-centred HIV patient monitoring and birth defect surveillance programme</vt:lpstr>
      <vt:lpstr>Background</vt:lpstr>
      <vt:lpstr>Program built on public health approach</vt:lpstr>
      <vt:lpstr>Evolution of the ART program</vt:lpstr>
      <vt:lpstr>Monitoring of ARVs in settings with health system challenges</vt:lpstr>
      <vt:lpstr>Pharmacovigilance</vt:lpstr>
      <vt:lpstr>Manual patient records</vt:lpstr>
      <vt:lpstr>Electronic medical records (example)</vt:lpstr>
      <vt:lpstr>Electronic medical records (example)</vt:lpstr>
      <vt:lpstr>Electronic medical records (example)</vt:lpstr>
      <vt:lpstr>Challenges </vt:lpstr>
      <vt:lpstr>Opportunities  </vt:lpstr>
      <vt:lpstr>Birth defects surveillance</vt:lpstr>
      <vt:lpstr>Way forward</vt:lpstr>
      <vt:lpstr>Thank you for listening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Thoko Kalua</cp:lastModifiedBy>
  <cp:revision>75</cp:revision>
  <cp:lastPrinted>2017-01-16T15:31:13Z</cp:lastPrinted>
  <dcterms:created xsi:type="dcterms:W3CDTF">2017-01-13T09:09:35Z</dcterms:created>
  <dcterms:modified xsi:type="dcterms:W3CDTF">2018-07-27T04:43:49Z</dcterms:modified>
</cp:coreProperties>
</file>